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media/audio2.wav" ContentType="audio/x-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6" r:id="rId41"/>
    <p:sldId id="337" r:id="rId42"/>
    <p:sldId id="338" r:id="rId43"/>
    <p:sldId id="339" r:id="rId44"/>
    <p:sldId id="340" r:id="rId45"/>
    <p:sldId id="341" r:id="rId46"/>
    <p:sldId id="34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19" autoAdjust="0"/>
  </p:normalViewPr>
  <p:slideViewPr>
    <p:cSldViewPr snapToGrid="0">
      <p:cViewPr varScale="1">
        <p:scale>
          <a:sx n="123" d="100"/>
          <a:sy n="123" d="100"/>
        </p:scale>
        <p:origin x="120"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pPr/>
              <a:t>2/1/2024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pPr/>
              <a:t>2/1/2024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pPr/>
              <a:t>2/1/2024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pPr/>
              <a:t>2/1/2024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pPr/>
              <a:t>2/1/2024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pPr/>
              <a:t>2/1/2024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pPr/>
              <a:t>2/1/2024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pPr/>
              <a:t>2/1/2024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pPr/>
              <a:t>2/1/2024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pPr/>
              <a:t>2/1/2024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pPr/>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0.wav"/><Relationship Id="rId4" Type="http://schemas.openxmlformats.org/officeDocument/2006/relationships/audio" Target="../media/audio4.wav"/></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Legal Literacy</a:t>
            </a:r>
            <a:br>
              <a:rPr lang="en-US" sz="4400" dirty="0">
                <a:solidFill>
                  <a:schemeClr val="tx1"/>
                </a:solidFill>
              </a:rPr>
            </a:br>
            <a:r>
              <a:rPr lang="en-US" sz="4400" dirty="0">
                <a:solidFill>
                  <a:schemeClr val="tx1"/>
                </a:solidFill>
              </a:rPr>
              <a:t>Quiz</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By</a:t>
            </a:r>
          </a:p>
          <a:p>
            <a:pPr>
              <a:lnSpc>
                <a:spcPct val="100000"/>
              </a:lnSpc>
            </a:pPr>
            <a:r>
              <a:rPr lang="en-US" sz="1600" dirty="0"/>
              <a:t>Mr. J.C. </a:t>
            </a:r>
            <a:r>
              <a:rPr lang="en-US" sz="1600" dirty="0" err="1"/>
              <a:t>moond</a:t>
            </a:r>
            <a:endParaRPr lang="en-US" sz="1600" dirty="0"/>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3" name="type.wav"/>
                                        </p:tgtEl>
                                      </p:cMediaNode>
                                    </p:audio>
                                  </p:subTnLst>
                                </p:cTn>
                              </p:par>
                              <p:par>
                                <p:cTn id="7" presetID="2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474731"/>
            <a:ext cx="10058400" cy="1450757"/>
          </a:xfrm>
        </p:spPr>
        <p:txBody>
          <a:bodyPr>
            <a:noAutofit/>
          </a:bodyPr>
          <a:lstStyle/>
          <a:p>
            <a:pPr algn="ctr">
              <a:lnSpc>
                <a:spcPct val="150000"/>
              </a:lnSpc>
            </a:pPr>
            <a:r>
              <a:rPr lang="hi-IN" b="1" dirty="0">
                <a:solidFill>
                  <a:schemeClr val="tx1"/>
                </a:solidFill>
              </a:rPr>
              <a:t>चौधरी देवीलाल विश्वविद्यालय कहाँ है ?</a:t>
            </a:r>
            <a:endParaRPr lang="en-IN" sz="36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dirty="0">
                <a:solidFill>
                  <a:schemeClr val="tx1"/>
                </a:solidFill>
              </a:rPr>
              <a:t>सिरसा में</a:t>
            </a:r>
            <a:endParaRPr lang="en-IN" sz="40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714325" y="850668"/>
            <a:ext cx="7633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9</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923070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424853"/>
            <a:ext cx="10058400" cy="1450757"/>
          </a:xfrm>
        </p:spPr>
        <p:txBody>
          <a:bodyPr>
            <a:noAutofit/>
          </a:bodyPr>
          <a:lstStyle/>
          <a:p>
            <a:pPr algn="ctr">
              <a:lnSpc>
                <a:spcPct val="150000"/>
              </a:lnSpc>
            </a:pPr>
            <a:r>
              <a:rPr lang="hi-IN" sz="4300" b="1" dirty="0">
                <a:solidFill>
                  <a:schemeClr val="tx1"/>
                </a:solidFill>
              </a:rPr>
              <a:t>हरियाणा का प्रथम विश्वविद्यालय कहाँ है ?</a:t>
            </a:r>
            <a:endParaRPr lang="en-IN" sz="43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dirty="0">
                <a:solidFill>
                  <a:schemeClr val="tx1"/>
                </a:solidFill>
              </a:rPr>
              <a:t>कुरुक्षेत्र</a:t>
            </a:r>
            <a:endParaRPr lang="en-IN" sz="40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22702" y="850668"/>
            <a:ext cx="114659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10</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917973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998593"/>
            <a:ext cx="10058400" cy="1450757"/>
          </a:xfrm>
        </p:spPr>
        <p:txBody>
          <a:bodyPr>
            <a:noAutofit/>
          </a:bodyPr>
          <a:lstStyle/>
          <a:p>
            <a:pPr algn="ctr">
              <a:lnSpc>
                <a:spcPct val="100000"/>
              </a:lnSpc>
            </a:pPr>
            <a:r>
              <a:rPr lang="hi-IN" sz="4400" b="1" dirty="0">
                <a:solidFill>
                  <a:schemeClr val="tx1"/>
                </a:solidFill>
              </a:rPr>
              <a:t>हरियाणा के प्रथम विश्वविद्यालय का उद्घाटन किसने किया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डॉ. राजेन्द्र प्रसाद ने</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20169" y="850668"/>
            <a:ext cx="115166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11</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845730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371065"/>
            <a:ext cx="10058400" cy="1450757"/>
          </a:xfrm>
        </p:spPr>
        <p:txBody>
          <a:bodyPr>
            <a:noAutofit/>
          </a:bodyPr>
          <a:lstStyle/>
          <a:p>
            <a:pPr algn="ctr">
              <a:lnSpc>
                <a:spcPct val="100000"/>
              </a:lnSpc>
            </a:pPr>
            <a:r>
              <a:rPr lang="hi-IN" sz="4400" b="1" dirty="0">
                <a:solidFill>
                  <a:schemeClr val="tx1"/>
                </a:solidFill>
              </a:rPr>
              <a:t>मानवाधिकार दिवस कब मनाया जाता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10 दिसम्बर </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5"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12</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165485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159959"/>
            <a:ext cx="10058400" cy="1450757"/>
          </a:xfrm>
        </p:spPr>
        <p:txBody>
          <a:bodyPr>
            <a:noAutofit/>
          </a:bodyPr>
          <a:lstStyle/>
          <a:p>
            <a:pPr algn="ctr">
              <a:lnSpc>
                <a:spcPct val="100000"/>
              </a:lnSpc>
            </a:pPr>
            <a:r>
              <a:rPr lang="hi-IN" b="1" dirty="0">
                <a:solidFill>
                  <a:schemeClr val="tx1"/>
                </a:solidFill>
              </a:rPr>
              <a:t>भारत में मानवाधिकार आयोग का गठन कब किया गया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104112"/>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अक्टूबर 1993 में</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4590" y="850668"/>
            <a:ext cx="116281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13</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591062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159959"/>
            <a:ext cx="10058400" cy="1450757"/>
          </a:xfrm>
        </p:spPr>
        <p:txBody>
          <a:bodyPr>
            <a:noAutofit/>
          </a:bodyPr>
          <a:lstStyle/>
          <a:p>
            <a:pPr algn="ctr">
              <a:lnSpc>
                <a:spcPct val="100000"/>
              </a:lnSpc>
            </a:pPr>
            <a:r>
              <a:rPr lang="hi-IN" sz="4400" b="1" dirty="0">
                <a:solidFill>
                  <a:schemeClr val="tx1"/>
                </a:solidFill>
              </a:rPr>
              <a:t>भारतीय संविधान में मूल कर्त्तव्य किस संसोधन के तहत् जोड़े गए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104112"/>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42वें संशोधन संविधान अधिनियम द्वारा </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22702" y="850668"/>
            <a:ext cx="114659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14</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059147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962737"/>
            <a:ext cx="10058400" cy="1450757"/>
          </a:xfrm>
        </p:spPr>
        <p:txBody>
          <a:bodyPr>
            <a:noAutofit/>
          </a:bodyPr>
          <a:lstStyle/>
          <a:p>
            <a:pPr algn="ctr">
              <a:lnSpc>
                <a:spcPct val="100000"/>
              </a:lnSpc>
            </a:pPr>
            <a:r>
              <a:rPr lang="hi-IN" sz="4400" b="1" dirty="0">
                <a:solidFill>
                  <a:schemeClr val="tx1"/>
                </a:solidFill>
              </a:rPr>
              <a:t>संविधान के किस अनुच्छेद में मूल कर्तव्यों का वर्णन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4400" dirty="0">
                <a:solidFill>
                  <a:schemeClr val="tx1"/>
                </a:solidFill>
              </a:rPr>
              <a:t>51 A</a:t>
            </a:r>
            <a:r>
              <a:rPr lang="hi-IN" sz="4400" dirty="0">
                <a:solidFill>
                  <a:schemeClr val="tx1"/>
                </a:solidFill>
              </a:rPr>
              <a:t> </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6450" y="850668"/>
            <a:ext cx="115910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15</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123055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751126"/>
            <a:ext cx="10058400" cy="1450757"/>
          </a:xfrm>
        </p:spPr>
        <p:txBody>
          <a:bodyPr>
            <a:noAutofit/>
          </a:bodyPr>
          <a:lstStyle/>
          <a:p>
            <a:pPr algn="ctr">
              <a:lnSpc>
                <a:spcPct val="100000"/>
              </a:lnSpc>
            </a:pPr>
            <a:r>
              <a:rPr lang="hi-IN" sz="4400" b="1" dirty="0">
                <a:solidFill>
                  <a:schemeClr val="tx1"/>
                </a:solidFill>
              </a:rPr>
              <a:t>स्वर्ण सिंह समिति ने 8 मूल कर्तव्यों की स्तुति की थी परन्तु 42वें संवैधानिक संशोधन द्वारा कितने मूल कर्तव्यों को जोड़ा गया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4161949"/>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4400" dirty="0">
                <a:solidFill>
                  <a:schemeClr val="tx1"/>
                </a:solidFill>
              </a:rPr>
              <a:t>10</a:t>
            </a:r>
            <a:r>
              <a:rPr lang="hi-IN" sz="4400" dirty="0">
                <a:solidFill>
                  <a:schemeClr val="tx1"/>
                </a:solidFill>
              </a:rPr>
              <a:t> </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23375" y="850668"/>
            <a:ext cx="114525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16</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4012575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998593"/>
            <a:ext cx="10058400" cy="1450757"/>
          </a:xfrm>
        </p:spPr>
        <p:txBody>
          <a:bodyPr>
            <a:noAutofit/>
          </a:bodyPr>
          <a:lstStyle/>
          <a:p>
            <a:pPr algn="ctr">
              <a:lnSpc>
                <a:spcPct val="100000"/>
              </a:lnSpc>
            </a:pPr>
            <a:r>
              <a:rPr lang="hi-IN" sz="4400" b="1" dirty="0">
                <a:solidFill>
                  <a:schemeClr val="tx1"/>
                </a:solidFill>
              </a:rPr>
              <a:t>मौलिक कर्तव्यों के क्रियान्वयन हेतु भारत सरकार ने कौन-सी समिति का गठन किया?</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जे. एस. वर्मा समिति </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73453" y="850668"/>
            <a:ext cx="104509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17</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228945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962737"/>
            <a:ext cx="10058400" cy="1450757"/>
          </a:xfrm>
        </p:spPr>
        <p:txBody>
          <a:bodyPr>
            <a:noAutofit/>
          </a:bodyPr>
          <a:lstStyle/>
          <a:p>
            <a:pPr algn="ctr">
              <a:lnSpc>
                <a:spcPct val="100000"/>
              </a:lnSpc>
            </a:pPr>
            <a:r>
              <a:rPr lang="hi-IN" sz="4400" b="1" dirty="0">
                <a:solidFill>
                  <a:schemeClr val="tx1"/>
                </a:solidFill>
              </a:rPr>
              <a:t>भारतीय संविधान में मूल कर्त्तव्य किस देश से लिए गए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dirty="0">
                <a:solidFill>
                  <a:schemeClr val="tx1"/>
                </a:solidFill>
              </a:rPr>
              <a:t>सोवियत संघ वर्तमान में रूस से </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3917" y="850668"/>
            <a:ext cx="116416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18</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1674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635584"/>
            <a:ext cx="10058400" cy="1450757"/>
          </a:xfrm>
        </p:spPr>
        <p:txBody>
          <a:bodyPr>
            <a:noAutofit/>
          </a:bodyPr>
          <a:lstStyle/>
          <a:p>
            <a:pPr algn="ctr">
              <a:lnSpc>
                <a:spcPct val="150000"/>
              </a:lnSpc>
            </a:pPr>
            <a:r>
              <a:rPr lang="hi-IN" sz="3200" b="1" dirty="0">
                <a:solidFill>
                  <a:schemeClr val="tx1"/>
                </a:solidFill>
                <a:effectLst/>
                <a:latin typeface="Cambria" panose="02040503050406030204" pitchFamily="18" charset="0"/>
                <a:ea typeface="Calibri" panose="020F0502020204030204" pitchFamily="34" charset="0"/>
                <a:cs typeface="Nirmala UI" panose="020B0502040204020203" pitchFamily="34" charset="0"/>
              </a:rPr>
              <a:t>भारत की सबसे पहली महिला शिक्षक किसे कहा जाता है ? जिन्होंने हमेशा ही लड़कियों की शिक्षा पर ज़ोर दिया और उनके हक के लिए आवाज उठाई।</a:t>
            </a:r>
            <a:endParaRPr lang="en-IN" sz="32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534418"/>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3200" dirty="0">
                <a:solidFill>
                  <a:schemeClr val="tx1"/>
                </a:solidFill>
                <a:effectLst/>
                <a:latin typeface="Cambria" panose="02040503050406030204" pitchFamily="18" charset="0"/>
                <a:ea typeface="Calibri" panose="020F0502020204030204" pitchFamily="34" charset="0"/>
                <a:cs typeface="Nirmala UI" panose="020B0502040204020203" pitchFamily="34" charset="0"/>
              </a:rPr>
              <a:t>सावित्री बाई फुले को</a:t>
            </a:r>
            <a:endParaRPr lang="en-IN" sz="32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716697" y="850668"/>
            <a:ext cx="75860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3960871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3316410"/>
            <a:ext cx="10058400" cy="1450757"/>
          </a:xfrm>
        </p:spPr>
        <p:txBody>
          <a:bodyPr>
            <a:noAutofit/>
          </a:bodyPr>
          <a:lstStyle/>
          <a:p>
            <a:pPr algn="ctr">
              <a:lnSpc>
                <a:spcPct val="100000"/>
              </a:lnSpc>
            </a:pPr>
            <a:r>
              <a:rPr lang="hi-IN" sz="4400" b="1" dirty="0">
                <a:solidFill>
                  <a:schemeClr val="tx1"/>
                </a:solidFill>
              </a:rPr>
              <a:t>प्राकृतिक पर्यावरण का संरक्षण और सुधार करना भारत के प्रत्येक नागरिक का कर्तव्य होगा, यह संविधान के किस अनुच्छेद से सम्बंधित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4161949"/>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4400" dirty="0">
                <a:solidFill>
                  <a:schemeClr val="tx1"/>
                </a:solidFill>
              </a:rPr>
              <a:t>48 A</a:t>
            </a:r>
            <a:r>
              <a:rPr lang="hi-IN" sz="4400" dirty="0">
                <a:solidFill>
                  <a:schemeClr val="tx1"/>
                </a:solidFill>
              </a:rPr>
              <a:t> </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6097" y="850668"/>
            <a:ext cx="115980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19</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40198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3316410"/>
            <a:ext cx="10058400" cy="1450757"/>
          </a:xfrm>
        </p:spPr>
        <p:txBody>
          <a:bodyPr>
            <a:noAutofit/>
          </a:bodyPr>
          <a:lstStyle/>
          <a:p>
            <a:pPr algn="ctr">
              <a:lnSpc>
                <a:spcPct val="100000"/>
              </a:lnSpc>
            </a:pPr>
            <a:r>
              <a:rPr lang="hi-IN" sz="4400" b="1" dirty="0">
                <a:solidFill>
                  <a:schemeClr val="tx1"/>
                </a:solidFill>
              </a:rPr>
              <a:t>भारत में कानूनी सेवाएँ उपलब्ध कराने, कानूनी सहायता कार्यक्रम लागू करने और उनका मूल्यांकन एवं निगरानी करने वाली संस्था NLSA की फुलफॉर्म बताइए</a:t>
            </a:r>
            <a:r>
              <a:rPr lang="en-US" sz="4400" b="1" dirty="0">
                <a:solidFill>
                  <a:schemeClr val="tx1"/>
                </a:solidFill>
              </a:rPr>
              <a:t>|</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4610185"/>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4400" dirty="0">
                <a:solidFill>
                  <a:schemeClr val="tx1"/>
                </a:solidFill>
              </a:rPr>
              <a:t>National Legal Services Authority ( </a:t>
            </a:r>
            <a:r>
              <a:rPr lang="hi-IN" sz="4400" dirty="0">
                <a:solidFill>
                  <a:schemeClr val="tx1"/>
                </a:solidFill>
              </a:rPr>
              <a:t>राष्ट्रीय विधिक सेवा प्राधिकरण </a:t>
            </a:r>
            <a:r>
              <a:rPr lang="en-US" sz="4400" dirty="0">
                <a:solidFill>
                  <a:schemeClr val="tx1"/>
                </a:solidFill>
              </a:rPr>
              <a:t>)</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6"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20</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781830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3926014"/>
            <a:ext cx="10058400" cy="1450757"/>
          </a:xfrm>
        </p:spPr>
        <p:txBody>
          <a:bodyPr>
            <a:noAutofit/>
          </a:bodyPr>
          <a:lstStyle/>
          <a:p>
            <a:pPr algn="ctr">
              <a:lnSpc>
                <a:spcPct val="100000"/>
              </a:lnSpc>
            </a:pPr>
            <a:r>
              <a:rPr lang="hi-IN" sz="4400" b="1" dirty="0">
                <a:solidFill>
                  <a:schemeClr val="tx1"/>
                </a:solidFill>
              </a:rPr>
              <a:t>भारतीय दंड संहिता की  317 के तहत 12 वर्ष से कम आयु के शिशु को उसके माता,पिता या संरक्षक द्वारा पूर्णतः परित्याग करने के आशय से छोड़ देने पर कितने वर्ष की सजा दी जा सकती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75765" y="4699833"/>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7 वर्ष तक</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26101" y="850668"/>
            <a:ext cx="113980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21</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637465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159959"/>
            <a:ext cx="10058400" cy="1450757"/>
          </a:xfrm>
        </p:spPr>
        <p:txBody>
          <a:bodyPr>
            <a:noAutofit/>
          </a:bodyPr>
          <a:lstStyle/>
          <a:p>
            <a:pPr algn="ctr">
              <a:lnSpc>
                <a:spcPct val="100000"/>
              </a:lnSpc>
            </a:pPr>
            <a:r>
              <a:rPr lang="hi-IN" sz="4400" b="1" dirty="0">
                <a:solidFill>
                  <a:schemeClr val="tx1"/>
                </a:solidFill>
              </a:rPr>
              <a:t>भारत में बाल विवाह निषेध अधिनियम 2006 कब लागू हुआ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104112"/>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1 नवम्बर 2007 को</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5"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22</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3530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159959"/>
            <a:ext cx="10058400" cy="1450757"/>
          </a:xfrm>
        </p:spPr>
        <p:txBody>
          <a:bodyPr>
            <a:noAutofit/>
          </a:bodyPr>
          <a:lstStyle/>
          <a:p>
            <a:pPr algn="ctr">
              <a:lnSpc>
                <a:spcPct val="100000"/>
              </a:lnSpc>
            </a:pPr>
            <a:r>
              <a:rPr lang="hi-IN" sz="4400" b="1" dirty="0">
                <a:solidFill>
                  <a:schemeClr val="tx1"/>
                </a:solidFill>
              </a:rPr>
              <a:t>UNICEF कितने वर्ष से पहले विवाह को बाल विवाह के रूप में परिभाषित करता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104112"/>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18 वर्ष से पहले</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6"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23</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380630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159959"/>
            <a:ext cx="10058400" cy="1450757"/>
          </a:xfrm>
        </p:spPr>
        <p:txBody>
          <a:bodyPr>
            <a:noAutofit/>
          </a:bodyPr>
          <a:lstStyle/>
          <a:p>
            <a:pPr algn="ctr">
              <a:lnSpc>
                <a:spcPct val="100000"/>
              </a:lnSpc>
            </a:pPr>
            <a:r>
              <a:rPr lang="hi-IN" sz="4400" b="1" dirty="0">
                <a:solidFill>
                  <a:schemeClr val="tx1"/>
                </a:solidFill>
              </a:rPr>
              <a:t>नाबालिग द्वारा किये गए अपराध की सजा किस एक्ट के तहत तय की जाती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659926"/>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000" dirty="0">
                <a:solidFill>
                  <a:schemeClr val="tx1"/>
                </a:solidFill>
              </a:rPr>
              <a:t>जुवेनाइल जस्टिस एक्ट </a:t>
            </a:r>
            <a:endParaRPr lang="en-US" sz="4000" dirty="0">
              <a:solidFill>
                <a:schemeClr val="tx1"/>
              </a:solidFill>
            </a:endParaRPr>
          </a:p>
          <a:p>
            <a:pPr algn="ctr"/>
            <a:r>
              <a:rPr lang="hi-IN" sz="4000" dirty="0">
                <a:solidFill>
                  <a:schemeClr val="tx1"/>
                </a:solidFill>
              </a:rPr>
              <a:t>( </a:t>
            </a:r>
            <a:r>
              <a:rPr lang="en-US" sz="4000" dirty="0">
                <a:solidFill>
                  <a:schemeClr val="tx1"/>
                </a:solidFill>
              </a:rPr>
              <a:t>Juvenile Justice Act </a:t>
            </a:r>
            <a:r>
              <a:rPr lang="hi-IN" sz="4000" dirty="0">
                <a:solidFill>
                  <a:schemeClr val="tx1"/>
                </a:solidFill>
              </a:rPr>
              <a:t> के अंतर्गत् )</a:t>
            </a:r>
            <a:endParaRPr lang="en-US" sz="40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26775" y="850668"/>
            <a:ext cx="1138453"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24</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116144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3316410"/>
            <a:ext cx="10058400" cy="1450757"/>
          </a:xfrm>
        </p:spPr>
        <p:txBody>
          <a:bodyPr>
            <a:noAutofit/>
          </a:bodyPr>
          <a:lstStyle/>
          <a:p>
            <a:pPr algn="ctr">
              <a:lnSpc>
                <a:spcPct val="100000"/>
              </a:lnSpc>
            </a:pPr>
            <a:r>
              <a:rPr lang="hi-IN" sz="4400" b="1" dirty="0">
                <a:solidFill>
                  <a:schemeClr val="tx1"/>
                </a:solidFill>
              </a:rPr>
              <a:t>जुवेनाइल जस्टिस एक्ट </a:t>
            </a:r>
            <a:br>
              <a:rPr lang="en-US" sz="4400" b="1" dirty="0">
                <a:solidFill>
                  <a:schemeClr val="tx1"/>
                </a:solidFill>
              </a:rPr>
            </a:br>
            <a:r>
              <a:rPr lang="hi-IN" sz="4400" b="1" dirty="0">
                <a:solidFill>
                  <a:schemeClr val="tx1"/>
                </a:solidFill>
              </a:rPr>
              <a:t>(</a:t>
            </a:r>
            <a:r>
              <a:rPr lang="en-US" sz="4400" b="1" dirty="0">
                <a:solidFill>
                  <a:schemeClr val="tx1"/>
                </a:solidFill>
              </a:rPr>
              <a:t>Juvenile Justice Act </a:t>
            </a:r>
            <a:r>
              <a:rPr lang="hi-IN" sz="4400" b="1" dirty="0">
                <a:solidFill>
                  <a:schemeClr val="tx1"/>
                </a:solidFill>
              </a:rPr>
              <a:t> के अंतर्गत्) कितने वर्ष तक के लड़कों को बाल अपराधी माना जाता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4610185"/>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16 वर्ष तक की आयु के लड़कों को </a:t>
            </a:r>
            <a:endParaRPr lang="en-US" sz="4400" dirty="0">
              <a:solidFill>
                <a:schemeClr val="tx1"/>
              </a:solidFill>
            </a:endParaRPr>
          </a:p>
          <a:p>
            <a:pPr algn="ctr"/>
            <a:r>
              <a:rPr lang="hi-IN" sz="4400" dirty="0">
                <a:solidFill>
                  <a:schemeClr val="tx1"/>
                </a:solidFill>
              </a:rPr>
              <a:t>( 18 वर्ष तक की आयु की लड़कियों को )</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7"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25</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788616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159959"/>
            <a:ext cx="10058400" cy="1450757"/>
          </a:xfrm>
        </p:spPr>
        <p:txBody>
          <a:bodyPr>
            <a:noAutofit/>
          </a:bodyPr>
          <a:lstStyle/>
          <a:p>
            <a:pPr algn="ctr">
              <a:lnSpc>
                <a:spcPct val="100000"/>
              </a:lnSpc>
            </a:pPr>
            <a:r>
              <a:rPr lang="hi-IN" sz="4400" b="1" dirty="0">
                <a:solidFill>
                  <a:schemeClr val="tx1"/>
                </a:solidFill>
              </a:rPr>
              <a:t>ड्रग डी एडिक्सन दिवस </a:t>
            </a:r>
            <a:r>
              <a:rPr lang="en-US" sz="4400" b="1" dirty="0">
                <a:solidFill>
                  <a:schemeClr val="tx1"/>
                </a:solidFill>
              </a:rPr>
              <a:t>(</a:t>
            </a:r>
            <a:r>
              <a:rPr lang="hi-IN" sz="4400" b="1" dirty="0">
                <a:solidFill>
                  <a:schemeClr val="tx1"/>
                </a:solidFill>
              </a:rPr>
              <a:t>नशा मुक्ति दिवस</a:t>
            </a:r>
            <a:r>
              <a:rPr lang="en-US" sz="4400" b="1" dirty="0">
                <a:solidFill>
                  <a:schemeClr val="tx1"/>
                </a:solidFill>
              </a:rPr>
              <a:t>)</a:t>
            </a:r>
            <a:r>
              <a:rPr lang="hi-IN" sz="4400" b="1" dirty="0">
                <a:solidFill>
                  <a:schemeClr val="tx1"/>
                </a:solidFill>
              </a:rPr>
              <a:t> किस तारीख को मनाया जाता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104112"/>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26 जून को</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6"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26</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385671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3926014"/>
            <a:ext cx="10058400" cy="1450757"/>
          </a:xfrm>
        </p:spPr>
        <p:txBody>
          <a:bodyPr>
            <a:noAutofit/>
          </a:bodyPr>
          <a:lstStyle/>
          <a:p>
            <a:pPr algn="ctr">
              <a:lnSpc>
                <a:spcPct val="100000"/>
              </a:lnSpc>
            </a:pPr>
            <a:r>
              <a:rPr lang="hi-IN" sz="4400" b="1" dirty="0">
                <a:solidFill>
                  <a:schemeClr val="tx1"/>
                </a:solidFill>
              </a:rPr>
              <a:t>किसी भी व्यक्ति को मादक पदार्थ या साइकोट्रॉपिक पदार्थ के उत्पादन,बिक्री,क्रय,परिवहन,भंडारण और उपभोग को प्रतिबंधित करने वाले एक्ट को किस नाम से जाना जाता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75765" y="4511575"/>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2400" dirty="0">
                <a:solidFill>
                  <a:schemeClr val="tx1"/>
                </a:solidFill>
              </a:rPr>
              <a:t>NDPS 1985 </a:t>
            </a:r>
            <a:r>
              <a:rPr lang="en-US" sz="2400" dirty="0">
                <a:solidFill>
                  <a:schemeClr val="tx1"/>
                </a:solidFill>
              </a:rPr>
              <a:t>( The Narcotic Drugs and Psychotropic Substance Act )</a:t>
            </a:r>
            <a:endParaRPr lang="en-IN" sz="2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65151" y="850668"/>
            <a:ext cx="10617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27</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98511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371065"/>
            <a:ext cx="10058400" cy="1450757"/>
          </a:xfrm>
        </p:spPr>
        <p:txBody>
          <a:bodyPr>
            <a:noAutofit/>
          </a:bodyPr>
          <a:lstStyle/>
          <a:p>
            <a:pPr algn="ctr">
              <a:lnSpc>
                <a:spcPct val="100000"/>
              </a:lnSpc>
            </a:pPr>
            <a:r>
              <a:rPr lang="hi-IN" sz="4400" b="1" dirty="0">
                <a:solidFill>
                  <a:schemeClr val="tx1"/>
                </a:solidFill>
              </a:rPr>
              <a:t>पर्यावरण दिवस कब मनाया जाता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5 जून को </a:t>
            </a:r>
            <a:endParaRPr lang="en-US"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5"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28</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893336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3056434"/>
            <a:ext cx="10058400" cy="1450757"/>
          </a:xfrm>
        </p:spPr>
        <p:txBody>
          <a:bodyPr>
            <a:noAutofit/>
          </a:bodyPr>
          <a:lstStyle/>
          <a:p>
            <a:pPr algn="ctr">
              <a:lnSpc>
                <a:spcPct val="100000"/>
              </a:lnSpc>
            </a:pPr>
            <a:r>
              <a:rPr lang="hi-IN" sz="3200" b="1" dirty="0">
                <a:solidFill>
                  <a:schemeClr val="tx1"/>
                </a:solidFill>
              </a:rPr>
              <a:t>एक बच्चे को जीवित पैदा होने से रोकने के इरादे से किया गया कार्य</a:t>
            </a:r>
            <a:r>
              <a:rPr lang="en-US" sz="3200" b="1" dirty="0">
                <a:solidFill>
                  <a:schemeClr val="tx1"/>
                </a:solidFill>
              </a:rPr>
              <a:t>, </a:t>
            </a:r>
            <a:r>
              <a:rPr lang="hi-IN" sz="3200" b="1" dirty="0">
                <a:solidFill>
                  <a:schemeClr val="tx1"/>
                </a:solidFill>
              </a:rPr>
              <a:t>या जन्म के बाद उसकी मृत्यु मकसद से किया गया कार्य अपराध होता है</a:t>
            </a:r>
            <a:r>
              <a:rPr lang="en-US" sz="3200" b="1" dirty="0">
                <a:solidFill>
                  <a:schemeClr val="tx1"/>
                </a:solidFill>
              </a:rPr>
              <a:t>, </a:t>
            </a:r>
            <a:r>
              <a:rPr lang="hi-IN" sz="3200" b="1" dirty="0">
                <a:solidFill>
                  <a:schemeClr val="tx1"/>
                </a:solidFill>
              </a:rPr>
              <a:t>ऐसा करने वाले को दस साल की सजा या जुर्माना दोनों हो सकते हैं  यह अपराध आई. पी. सी. किस धारा  के तहत आता है</a:t>
            </a:r>
            <a:endParaRPr lang="en-IN" sz="32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4359172"/>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3200" dirty="0">
                <a:solidFill>
                  <a:schemeClr val="tx1"/>
                </a:solidFill>
              </a:rPr>
              <a:t>आई. पी. सी. की धारा </a:t>
            </a:r>
            <a:r>
              <a:rPr lang="en-US" sz="3200" dirty="0">
                <a:solidFill>
                  <a:schemeClr val="tx1"/>
                </a:solidFill>
              </a:rPr>
              <a:t>315</a:t>
            </a:r>
            <a:r>
              <a:rPr lang="hi-IN" sz="3200" dirty="0">
                <a:solidFill>
                  <a:schemeClr val="tx1"/>
                </a:solidFill>
              </a:rPr>
              <a:t> के तहत</a:t>
            </a:r>
            <a:endParaRPr lang="en-US" sz="32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714325" y="850668"/>
            <a:ext cx="7633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419185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971700"/>
            <a:ext cx="10058400" cy="1450757"/>
          </a:xfrm>
        </p:spPr>
        <p:txBody>
          <a:bodyPr>
            <a:noAutofit/>
          </a:bodyPr>
          <a:lstStyle/>
          <a:p>
            <a:pPr algn="ctr">
              <a:lnSpc>
                <a:spcPct val="100000"/>
              </a:lnSpc>
            </a:pPr>
            <a:r>
              <a:rPr lang="en-US" sz="4400" b="1" dirty="0">
                <a:solidFill>
                  <a:schemeClr val="tx1"/>
                </a:solidFill>
              </a:rPr>
              <a:t>Right to education act.-2009</a:t>
            </a:r>
            <a:r>
              <a:rPr lang="hi-IN" sz="4400" b="1" dirty="0">
                <a:solidFill>
                  <a:schemeClr val="tx1"/>
                </a:solidFill>
              </a:rPr>
              <a:t> पूरे देश में कब से लागू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1 अप्रैल 2010 से </a:t>
            </a:r>
            <a:endParaRPr lang="en-US"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6"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29</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449251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971700"/>
            <a:ext cx="10058400" cy="1450757"/>
          </a:xfrm>
        </p:spPr>
        <p:txBody>
          <a:bodyPr>
            <a:noAutofit/>
          </a:bodyPr>
          <a:lstStyle/>
          <a:p>
            <a:pPr algn="ctr">
              <a:lnSpc>
                <a:spcPct val="100000"/>
              </a:lnSpc>
            </a:pPr>
            <a:r>
              <a:rPr lang="hi-IN" sz="4400" b="1" dirty="0">
                <a:solidFill>
                  <a:schemeClr val="tx1"/>
                </a:solidFill>
              </a:rPr>
              <a:t>( RTE ) शिक्षा का अधिकार अधिनियम जम्मू-कश्मीर राज्य में कब लागू हुआ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31 अक्टूबर 2019 को </a:t>
            </a:r>
            <a:endParaRPr lang="en-US"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7"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30</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976957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644055"/>
            <a:ext cx="10058400" cy="1450757"/>
          </a:xfrm>
        </p:spPr>
        <p:txBody>
          <a:bodyPr>
            <a:noAutofit/>
          </a:bodyPr>
          <a:lstStyle/>
          <a:p>
            <a:pPr algn="ctr">
              <a:lnSpc>
                <a:spcPct val="100000"/>
              </a:lnSpc>
            </a:pPr>
            <a:r>
              <a:rPr lang="hi-IN" sz="4400" b="1" dirty="0">
                <a:solidFill>
                  <a:schemeClr val="tx1"/>
                </a:solidFill>
              </a:rPr>
              <a:t>बिना लाइसेंस के गाडी चलाने पर 5000 रुपये जुर्माने की सजा किस धारा के अंतर्गत आता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4090230"/>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dirty="0">
                <a:solidFill>
                  <a:schemeClr val="tx1"/>
                </a:solidFill>
              </a:rPr>
              <a:t>धारा 181 के तहत्</a:t>
            </a:r>
            <a:endParaRPr lang="en-US"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30494" y="850668"/>
            <a:ext cx="113101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31</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4258625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971700"/>
            <a:ext cx="10058400" cy="1450757"/>
          </a:xfrm>
        </p:spPr>
        <p:txBody>
          <a:bodyPr>
            <a:noAutofit/>
          </a:bodyPr>
          <a:lstStyle/>
          <a:p>
            <a:pPr algn="ctr">
              <a:lnSpc>
                <a:spcPct val="100000"/>
              </a:lnSpc>
            </a:pPr>
            <a:r>
              <a:rPr lang="hi-IN" sz="4400" b="1" dirty="0">
                <a:solidFill>
                  <a:schemeClr val="tx1"/>
                </a:solidFill>
              </a:rPr>
              <a:t>भारत की संसद द्वारा पारित कानून सूचना का अधिकार अधिनियम कब लागू हुआ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12 अक्टूबर 2005 को</a:t>
            </a:r>
            <a:endParaRPr lang="en-US"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7"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32</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078418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971700"/>
            <a:ext cx="10058400" cy="1450757"/>
          </a:xfrm>
        </p:spPr>
        <p:txBody>
          <a:bodyPr>
            <a:noAutofit/>
          </a:bodyPr>
          <a:lstStyle/>
          <a:p>
            <a:pPr algn="ctr">
              <a:lnSpc>
                <a:spcPct val="100000"/>
              </a:lnSpc>
            </a:pPr>
            <a:r>
              <a:rPr lang="hi-IN" sz="4400" b="1" dirty="0">
                <a:solidFill>
                  <a:schemeClr val="tx1"/>
                </a:solidFill>
              </a:rPr>
              <a:t>नॉवेल कोरोना वायरस के पहले मामले की पहचान कहां हुई थी </a:t>
            </a:r>
            <a:r>
              <a:rPr lang="en-US" sz="4400" b="1" dirty="0">
                <a:solidFill>
                  <a:schemeClr val="tx1"/>
                </a:solidFill>
              </a:rPr>
              <a:t>?</a:t>
            </a:r>
            <a:r>
              <a:rPr lang="hi-IN" sz="4400" b="1" dirty="0">
                <a:solidFill>
                  <a:schemeClr val="tx1"/>
                </a:solidFill>
              </a:rPr>
              <a:t>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वुहान के हुआनान में  ( चीन )</a:t>
            </a:r>
            <a:endParaRPr lang="en-US"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7"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33</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459991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971700"/>
            <a:ext cx="10058400" cy="1450757"/>
          </a:xfrm>
        </p:spPr>
        <p:txBody>
          <a:bodyPr>
            <a:noAutofit/>
          </a:bodyPr>
          <a:lstStyle/>
          <a:p>
            <a:pPr algn="ctr">
              <a:lnSpc>
                <a:spcPct val="100000"/>
              </a:lnSpc>
            </a:pPr>
            <a:r>
              <a:rPr lang="hi-IN" sz="4400" b="1" dirty="0">
                <a:solidFill>
                  <a:schemeClr val="tx1"/>
                </a:solidFill>
              </a:rPr>
              <a:t>WHO द्वारा कोरोना वायरस को क्या नाम दिया गया है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4400" dirty="0">
                <a:solidFill>
                  <a:schemeClr val="tx1"/>
                </a:solidFill>
              </a:rPr>
              <a:t>COVID-19</a:t>
            </a:r>
            <a:r>
              <a:rPr lang="hi-IN" sz="4400" dirty="0">
                <a:solidFill>
                  <a:schemeClr val="tx1"/>
                </a:solidFill>
              </a:rPr>
              <a:t> </a:t>
            </a:r>
            <a:endParaRPr lang="en-US"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511547"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34</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829479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635092"/>
            <a:ext cx="10058400" cy="1450757"/>
          </a:xfrm>
        </p:spPr>
        <p:txBody>
          <a:bodyPr>
            <a:noAutofit/>
          </a:bodyPr>
          <a:lstStyle/>
          <a:p>
            <a:pPr algn="ctr">
              <a:lnSpc>
                <a:spcPct val="100000"/>
              </a:lnSpc>
            </a:pPr>
            <a:r>
              <a:rPr lang="hi-IN" sz="4400" b="1" dirty="0">
                <a:solidFill>
                  <a:schemeClr val="tx1"/>
                </a:solidFill>
              </a:rPr>
              <a:t>हरियाणा राज्य की स्थापना दिवस 1 नवम्बर 1966 को सप्ताह का कौन-सा दिन था यानि क्या वार था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928866"/>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मंगलवार</a:t>
            </a:r>
            <a:r>
              <a:rPr lang="en-US" sz="4400" dirty="0">
                <a:solidFill>
                  <a:schemeClr val="tx1"/>
                </a:solidFill>
              </a:rPr>
              <a:t> (Tuesday)</a:t>
            </a:r>
          </a:p>
        </p:txBody>
      </p:sp>
      <p:sp>
        <p:nvSpPr>
          <p:cNvPr id="5" name="Rectangle 4">
            <a:extLst>
              <a:ext uri="{FF2B5EF4-FFF2-40B4-BE49-F238E27FC236}">
                <a16:creationId xmlns:a16="http://schemas.microsoft.com/office/drawing/2014/main" id="{90972C64-B42F-D5F1-90AA-2C738830DEE0}"/>
              </a:ext>
            </a:extLst>
          </p:cNvPr>
          <p:cNvSpPr/>
          <p:nvPr/>
        </p:nvSpPr>
        <p:spPr>
          <a:xfrm>
            <a:off x="5511548" y="850668"/>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35</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337944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1176"/>
            <a:ext cx="10058400" cy="1450757"/>
          </a:xfrm>
        </p:spPr>
        <p:txBody>
          <a:bodyPr/>
          <a:lstStyle/>
          <a:p>
            <a:pPr algn="ctr"/>
            <a:r>
              <a:rPr lang="hi-IN" dirty="0">
                <a:solidFill>
                  <a:schemeClr val="tx1"/>
                </a:solidFill>
              </a:rPr>
              <a:t>Logo पहचाने </a:t>
            </a:r>
            <a:endParaRPr lang="en-US" dirty="0">
              <a:solidFill>
                <a:schemeClr val="tx1"/>
              </a:solidFill>
            </a:endParaRPr>
          </a:p>
        </p:txBody>
      </p:sp>
      <p:sp>
        <p:nvSpPr>
          <p:cNvPr id="3" name="Rectangle 2">
            <a:extLst>
              <a:ext uri="{FF2B5EF4-FFF2-40B4-BE49-F238E27FC236}">
                <a16:creationId xmlns:a16="http://schemas.microsoft.com/office/drawing/2014/main" id="{90972C64-B42F-D5F1-90AA-2C738830DEE0}"/>
              </a:ext>
            </a:extLst>
          </p:cNvPr>
          <p:cNvSpPr/>
          <p:nvPr/>
        </p:nvSpPr>
        <p:spPr>
          <a:xfrm>
            <a:off x="5386858" y="160711"/>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36</a:t>
            </a:r>
            <a:r>
              <a:rPr lang="en-US" sz="5400" b="0" cap="none" spc="0" dirty="0">
                <a:ln w="0"/>
                <a:solidFill>
                  <a:schemeClr val="tx1"/>
                </a:solidFill>
                <a:effectLst>
                  <a:outerShdw blurRad="38100" dist="19050" dir="2700000" algn="tl" rotWithShape="0">
                    <a:schemeClr val="dk1">
                      <a:alpha val="40000"/>
                    </a:schemeClr>
                  </a:outerShdw>
                </a:effectLst>
              </a:rPr>
              <a:t>.</a:t>
            </a:r>
          </a:p>
        </p:txBody>
      </p:sp>
      <p:pic>
        <p:nvPicPr>
          <p:cNvPr id="4" name="Picture 3" descr="C:\Users\Jagdish Chander\AppData\Local\Packages\5319275A.WhatsAppDesktop_cv1g1gvanyjgm\TempState\F380A1A11B8447811DB8D2DE62D0E6F3\WhatsApp Image 2024-01-28 at 11.54.41_3bd0f2c5.jpg"/>
          <p:cNvPicPr/>
          <p:nvPr/>
        </p:nvPicPr>
        <p:blipFill>
          <a:blip r:embed="rId4"/>
          <a:srcRect/>
          <a:stretch>
            <a:fillRect/>
          </a:stretch>
        </p:blipFill>
        <p:spPr bwMode="auto">
          <a:xfrm>
            <a:off x="4064888" y="2293410"/>
            <a:ext cx="3690887" cy="2976860"/>
          </a:xfrm>
          <a:prstGeom prst="rect">
            <a:avLst/>
          </a:prstGeom>
          <a:noFill/>
          <a:ln w="9525">
            <a:noFill/>
            <a:miter lim="800000"/>
            <a:headEnd/>
            <a:tailEnd/>
          </a:ln>
        </p:spPr>
      </p:pic>
      <p:sp>
        <p:nvSpPr>
          <p:cNvPr id="5" name="Title 1">
            <a:extLst>
              <a:ext uri="{FF2B5EF4-FFF2-40B4-BE49-F238E27FC236}">
                <a16:creationId xmlns:a16="http://schemas.microsoft.com/office/drawing/2014/main" id="{2384DB72-312C-739F-44BF-F220E678CC92}"/>
              </a:ext>
            </a:extLst>
          </p:cNvPr>
          <p:cNvSpPr txBox="1">
            <a:spLocks/>
          </p:cNvSpPr>
          <p:nvPr/>
        </p:nvSpPr>
        <p:spPr>
          <a:xfrm>
            <a:off x="1075113" y="4693637"/>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UNICEF का लोगो</a:t>
            </a:r>
            <a:endParaRPr lang="en-US" sz="4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1176"/>
            <a:ext cx="10058400" cy="1450757"/>
          </a:xfrm>
        </p:spPr>
        <p:txBody>
          <a:bodyPr/>
          <a:lstStyle/>
          <a:p>
            <a:pPr algn="ctr"/>
            <a:r>
              <a:rPr lang="hi-IN" dirty="0">
                <a:solidFill>
                  <a:schemeClr val="tx1"/>
                </a:solidFill>
              </a:rPr>
              <a:t>Logo पहचाने </a:t>
            </a:r>
            <a:endParaRPr lang="en-US" dirty="0">
              <a:solidFill>
                <a:schemeClr val="tx1"/>
              </a:solidFill>
            </a:endParaRPr>
          </a:p>
        </p:txBody>
      </p:sp>
      <p:sp>
        <p:nvSpPr>
          <p:cNvPr id="3" name="Rectangle 2">
            <a:extLst>
              <a:ext uri="{FF2B5EF4-FFF2-40B4-BE49-F238E27FC236}">
                <a16:creationId xmlns:a16="http://schemas.microsoft.com/office/drawing/2014/main" id="{90972C64-B42F-D5F1-90AA-2C738830DEE0}"/>
              </a:ext>
            </a:extLst>
          </p:cNvPr>
          <p:cNvSpPr/>
          <p:nvPr/>
        </p:nvSpPr>
        <p:spPr>
          <a:xfrm>
            <a:off x="5386858" y="160711"/>
            <a:ext cx="1058303"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37</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5" name="Title 1">
            <a:extLst>
              <a:ext uri="{FF2B5EF4-FFF2-40B4-BE49-F238E27FC236}">
                <a16:creationId xmlns:a16="http://schemas.microsoft.com/office/drawing/2014/main" id="{2384DB72-312C-739F-44BF-F220E678CC92}"/>
              </a:ext>
            </a:extLst>
          </p:cNvPr>
          <p:cNvSpPr txBox="1">
            <a:spLocks/>
          </p:cNvSpPr>
          <p:nvPr/>
        </p:nvSpPr>
        <p:spPr>
          <a:xfrm>
            <a:off x="1075113" y="4693637"/>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WHO का लोगो</a:t>
            </a:r>
            <a:endParaRPr lang="en-US" sz="4400" dirty="0">
              <a:solidFill>
                <a:schemeClr val="tx1"/>
              </a:solidFill>
            </a:endParaRPr>
          </a:p>
        </p:txBody>
      </p:sp>
      <p:pic>
        <p:nvPicPr>
          <p:cNvPr id="6" name="Picture 5" descr="C:\Users\Jagdish Chander\AppData\Local\Packages\5319275A.WhatsAppDesktop_cv1g1gvanyjgm\TempState\9E57BE5389ED6BA4E95EC7BDD5FF9F2F\WhatsApp Image 2024-01-28 at 11.54.43_e1b7a469.jpg"/>
          <p:cNvPicPr/>
          <p:nvPr/>
        </p:nvPicPr>
        <p:blipFill>
          <a:blip r:embed="rId4"/>
          <a:srcRect/>
          <a:stretch>
            <a:fillRect/>
          </a:stretch>
        </p:blipFill>
        <p:spPr bwMode="auto">
          <a:xfrm>
            <a:off x="3610369" y="2184401"/>
            <a:ext cx="4568431" cy="30154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1176"/>
            <a:ext cx="10058400" cy="1450757"/>
          </a:xfrm>
        </p:spPr>
        <p:txBody>
          <a:bodyPr/>
          <a:lstStyle/>
          <a:p>
            <a:pPr algn="ctr"/>
            <a:r>
              <a:rPr lang="hi-IN" dirty="0">
                <a:solidFill>
                  <a:schemeClr val="tx1"/>
                </a:solidFill>
              </a:rPr>
              <a:t>भवन  पहचाने </a:t>
            </a:r>
            <a:endParaRPr lang="en-US" dirty="0">
              <a:solidFill>
                <a:schemeClr val="tx1"/>
              </a:solidFill>
            </a:endParaRPr>
          </a:p>
        </p:txBody>
      </p:sp>
      <p:sp>
        <p:nvSpPr>
          <p:cNvPr id="3" name="Rectangle 2">
            <a:extLst>
              <a:ext uri="{FF2B5EF4-FFF2-40B4-BE49-F238E27FC236}">
                <a16:creationId xmlns:a16="http://schemas.microsoft.com/office/drawing/2014/main" id="{90972C64-B42F-D5F1-90AA-2C738830DEE0}"/>
              </a:ext>
            </a:extLst>
          </p:cNvPr>
          <p:cNvSpPr/>
          <p:nvPr/>
        </p:nvSpPr>
        <p:spPr>
          <a:xfrm>
            <a:off x="5386858" y="160711"/>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38</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5" name="Title 1">
            <a:extLst>
              <a:ext uri="{FF2B5EF4-FFF2-40B4-BE49-F238E27FC236}">
                <a16:creationId xmlns:a16="http://schemas.microsoft.com/office/drawing/2014/main" id="{2384DB72-312C-739F-44BF-F220E678CC92}"/>
              </a:ext>
            </a:extLst>
          </p:cNvPr>
          <p:cNvSpPr txBox="1">
            <a:spLocks/>
          </p:cNvSpPr>
          <p:nvPr/>
        </p:nvSpPr>
        <p:spPr>
          <a:xfrm>
            <a:off x="1075113" y="4693637"/>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राष्ट्रपति भवन</a:t>
            </a:r>
            <a:endParaRPr lang="en-US" sz="4400" dirty="0">
              <a:solidFill>
                <a:schemeClr val="tx1"/>
              </a:solidFill>
            </a:endParaRPr>
          </a:p>
        </p:txBody>
      </p:sp>
      <p:pic>
        <p:nvPicPr>
          <p:cNvPr id="7" name="Picture 6" descr="C:\Users\Jagdish Chander\AppData\Local\Packages\5319275A.WhatsAppDesktop_cv1g1gvanyjgm\TempState\E176A36DD5769C37C85AA7663EA8C03B\WhatsApp Image 2024-01-28 at 11.54.43_cfae6e51.jpg"/>
          <p:cNvPicPr/>
          <p:nvPr/>
        </p:nvPicPr>
        <p:blipFill>
          <a:blip r:embed="rId4"/>
          <a:srcRect/>
          <a:stretch>
            <a:fillRect/>
          </a:stretch>
        </p:blipFill>
        <p:spPr bwMode="auto">
          <a:xfrm>
            <a:off x="3048971" y="2020535"/>
            <a:ext cx="5944428" cy="33156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693795"/>
            <a:ext cx="10058400" cy="1450757"/>
          </a:xfrm>
        </p:spPr>
        <p:txBody>
          <a:bodyPr>
            <a:noAutofit/>
          </a:bodyPr>
          <a:lstStyle/>
          <a:p>
            <a:pPr algn="ctr">
              <a:lnSpc>
                <a:spcPct val="150000"/>
              </a:lnSpc>
            </a:pPr>
            <a:r>
              <a:rPr lang="hi-IN" sz="3600" b="1" dirty="0">
                <a:solidFill>
                  <a:schemeClr val="tx1"/>
                </a:solidFill>
              </a:rPr>
              <a:t>संविधान सभा ने राष्ट्र गान को कब अपनाया ?</a:t>
            </a:r>
            <a:endParaRPr lang="en-IN" sz="36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139970"/>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3600" dirty="0">
                <a:solidFill>
                  <a:schemeClr val="tx1"/>
                </a:solidFill>
              </a:rPr>
              <a:t>24 जनवरी 1950 को</a:t>
            </a:r>
            <a:endParaRPr lang="en-IN" sz="36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714325" y="850668"/>
            <a:ext cx="7633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857175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1176"/>
            <a:ext cx="10058400" cy="1450757"/>
          </a:xfrm>
        </p:spPr>
        <p:txBody>
          <a:bodyPr>
            <a:normAutofit/>
          </a:bodyPr>
          <a:lstStyle/>
          <a:p>
            <a:pPr algn="ctr"/>
            <a:r>
              <a:rPr lang="hi-IN" sz="3200" dirty="0">
                <a:solidFill>
                  <a:schemeClr val="tx1"/>
                </a:solidFill>
              </a:rPr>
              <a:t>सुप्रीम कोर्ट के धर्म चक्र लोगो पर संस्कृत भाषा में उत्कीर्ण वाक्य क्या है ?</a:t>
            </a:r>
            <a:endParaRPr lang="en-US" sz="3200" dirty="0">
              <a:solidFill>
                <a:schemeClr val="tx1"/>
              </a:solidFill>
            </a:endParaRPr>
          </a:p>
        </p:txBody>
      </p:sp>
      <p:sp>
        <p:nvSpPr>
          <p:cNvPr id="3" name="Rectangle 2">
            <a:extLst>
              <a:ext uri="{FF2B5EF4-FFF2-40B4-BE49-F238E27FC236}">
                <a16:creationId xmlns:a16="http://schemas.microsoft.com/office/drawing/2014/main" id="{90972C64-B42F-D5F1-90AA-2C738830DEE0}"/>
              </a:ext>
            </a:extLst>
          </p:cNvPr>
          <p:cNvSpPr/>
          <p:nvPr/>
        </p:nvSpPr>
        <p:spPr>
          <a:xfrm>
            <a:off x="5386858" y="160711"/>
            <a:ext cx="116891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39</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5" name="Title 1">
            <a:extLst>
              <a:ext uri="{FF2B5EF4-FFF2-40B4-BE49-F238E27FC236}">
                <a16:creationId xmlns:a16="http://schemas.microsoft.com/office/drawing/2014/main" id="{2384DB72-312C-739F-44BF-F220E678CC92}"/>
              </a:ext>
            </a:extLst>
          </p:cNvPr>
          <p:cNvSpPr txBox="1">
            <a:spLocks/>
          </p:cNvSpPr>
          <p:nvPr/>
        </p:nvSpPr>
        <p:spPr>
          <a:xfrm>
            <a:off x="1075113" y="4693637"/>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 यतो धर्मस्ततो जयः ||</a:t>
            </a:r>
            <a:endParaRPr lang="en-US" sz="4400" dirty="0">
              <a:solidFill>
                <a:schemeClr val="tx1"/>
              </a:solidFill>
            </a:endParaRPr>
          </a:p>
        </p:txBody>
      </p:sp>
      <p:pic>
        <p:nvPicPr>
          <p:cNvPr id="1026" name="Picture 2" descr="C:\Users\Jagdish Chander\Desktop\Emblem_of_the_Supreme_Court_of_India.svg.png"/>
          <p:cNvPicPr>
            <a:picLocks noChangeAspect="1" noChangeArrowheads="1"/>
          </p:cNvPicPr>
          <p:nvPr/>
        </p:nvPicPr>
        <p:blipFill>
          <a:blip r:embed="rId4"/>
          <a:srcRect/>
          <a:stretch>
            <a:fillRect/>
          </a:stretch>
        </p:blipFill>
        <p:spPr bwMode="auto">
          <a:xfrm>
            <a:off x="4854635" y="2003467"/>
            <a:ext cx="2198204" cy="3233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1176"/>
            <a:ext cx="10058400" cy="1450757"/>
          </a:xfrm>
        </p:spPr>
        <p:txBody>
          <a:bodyPr/>
          <a:lstStyle/>
          <a:p>
            <a:pPr algn="ctr"/>
            <a:r>
              <a:rPr lang="hi-IN" dirty="0">
                <a:solidFill>
                  <a:schemeClr val="tx1"/>
                </a:solidFill>
              </a:rPr>
              <a:t>चित्र  पहचाने </a:t>
            </a:r>
            <a:endParaRPr lang="en-US" dirty="0">
              <a:solidFill>
                <a:schemeClr val="tx1"/>
              </a:solidFill>
            </a:endParaRPr>
          </a:p>
        </p:txBody>
      </p:sp>
      <p:sp>
        <p:nvSpPr>
          <p:cNvPr id="3" name="Rectangle 2">
            <a:extLst>
              <a:ext uri="{FF2B5EF4-FFF2-40B4-BE49-F238E27FC236}">
                <a16:creationId xmlns:a16="http://schemas.microsoft.com/office/drawing/2014/main" id="{90972C64-B42F-D5F1-90AA-2C738830DEE0}"/>
              </a:ext>
            </a:extLst>
          </p:cNvPr>
          <p:cNvSpPr/>
          <p:nvPr/>
        </p:nvSpPr>
        <p:spPr>
          <a:xfrm>
            <a:off x="5386858" y="160711"/>
            <a:ext cx="116891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40.</a:t>
            </a:r>
          </a:p>
        </p:txBody>
      </p:sp>
      <p:sp>
        <p:nvSpPr>
          <p:cNvPr id="5" name="Title 1">
            <a:extLst>
              <a:ext uri="{FF2B5EF4-FFF2-40B4-BE49-F238E27FC236}">
                <a16:creationId xmlns:a16="http://schemas.microsoft.com/office/drawing/2014/main" id="{2384DB72-312C-739F-44BF-F220E678CC92}"/>
              </a:ext>
            </a:extLst>
          </p:cNvPr>
          <p:cNvSpPr txBox="1">
            <a:spLocks/>
          </p:cNvSpPr>
          <p:nvPr/>
        </p:nvSpPr>
        <p:spPr>
          <a:xfrm>
            <a:off x="1075113" y="4972605"/>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3200" dirty="0">
                <a:solidFill>
                  <a:schemeClr val="tx1"/>
                </a:solidFill>
              </a:rPr>
              <a:t>डाॅ. सच्चिदानंद सिन्हा  ( संविधान सभा के अस्थायी</a:t>
            </a:r>
            <a:r>
              <a:rPr lang="en-US" sz="3200" dirty="0">
                <a:solidFill>
                  <a:schemeClr val="tx1"/>
                </a:solidFill>
              </a:rPr>
              <a:t> </a:t>
            </a:r>
            <a:r>
              <a:rPr lang="hi-IN" sz="3200" dirty="0">
                <a:solidFill>
                  <a:schemeClr val="tx1"/>
                </a:solidFill>
              </a:rPr>
              <a:t>अध्यक्ष )</a:t>
            </a:r>
            <a:endParaRPr lang="en-US" sz="3200" dirty="0">
              <a:solidFill>
                <a:schemeClr val="tx1"/>
              </a:solidFill>
            </a:endParaRPr>
          </a:p>
        </p:txBody>
      </p:sp>
      <p:pic>
        <p:nvPicPr>
          <p:cNvPr id="6" name="Picture 5" descr="C:\Users\Jagdish Chander\AppData\Local\Packages\5319275A.WhatsAppDesktop_cv1g1gvanyjgm\TempState\6F7AF63EA969CCAB261C71543C9D3A79\WhatsApp Image 2024-01-28 at 12.08.11_1146338e.jpg"/>
          <p:cNvPicPr/>
          <p:nvPr/>
        </p:nvPicPr>
        <p:blipFill>
          <a:blip r:embed="rId4"/>
          <a:srcRect/>
          <a:stretch>
            <a:fillRect/>
          </a:stretch>
        </p:blipFill>
        <p:spPr bwMode="auto">
          <a:xfrm>
            <a:off x="4482378" y="1944636"/>
            <a:ext cx="3157023" cy="34669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1176"/>
            <a:ext cx="10058400" cy="1450757"/>
          </a:xfrm>
        </p:spPr>
        <p:txBody>
          <a:bodyPr/>
          <a:lstStyle/>
          <a:p>
            <a:pPr algn="ctr"/>
            <a:r>
              <a:rPr lang="hi-IN" dirty="0">
                <a:solidFill>
                  <a:schemeClr val="tx1"/>
                </a:solidFill>
              </a:rPr>
              <a:t>चित्र  पहचाने </a:t>
            </a:r>
            <a:endParaRPr lang="en-US" dirty="0">
              <a:solidFill>
                <a:schemeClr val="tx1"/>
              </a:solidFill>
            </a:endParaRPr>
          </a:p>
        </p:txBody>
      </p:sp>
      <p:sp>
        <p:nvSpPr>
          <p:cNvPr id="3" name="Rectangle 2">
            <a:extLst>
              <a:ext uri="{FF2B5EF4-FFF2-40B4-BE49-F238E27FC236}">
                <a16:creationId xmlns:a16="http://schemas.microsoft.com/office/drawing/2014/main" id="{90972C64-B42F-D5F1-90AA-2C738830DEE0}"/>
              </a:ext>
            </a:extLst>
          </p:cNvPr>
          <p:cNvSpPr/>
          <p:nvPr/>
        </p:nvSpPr>
        <p:spPr>
          <a:xfrm>
            <a:off x="5386858" y="160711"/>
            <a:ext cx="111787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41.</a:t>
            </a:r>
          </a:p>
        </p:txBody>
      </p:sp>
      <p:sp>
        <p:nvSpPr>
          <p:cNvPr id="5" name="Title 1">
            <a:extLst>
              <a:ext uri="{FF2B5EF4-FFF2-40B4-BE49-F238E27FC236}">
                <a16:creationId xmlns:a16="http://schemas.microsoft.com/office/drawing/2014/main" id="{2384DB72-312C-739F-44BF-F220E678CC92}"/>
              </a:ext>
            </a:extLst>
          </p:cNvPr>
          <p:cNvSpPr txBox="1">
            <a:spLocks/>
          </p:cNvSpPr>
          <p:nvPr/>
        </p:nvSpPr>
        <p:spPr>
          <a:xfrm>
            <a:off x="1075113" y="5026157"/>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2400" dirty="0">
                <a:solidFill>
                  <a:schemeClr val="tx1"/>
                </a:solidFill>
              </a:rPr>
              <a:t>कैलाश सत्यार्थी</a:t>
            </a:r>
            <a:endParaRPr lang="en-US" sz="2400" dirty="0">
              <a:solidFill>
                <a:schemeClr val="tx1"/>
              </a:solidFill>
            </a:endParaRPr>
          </a:p>
          <a:p>
            <a:pPr algn="ctr"/>
            <a:r>
              <a:rPr lang="hi-IN" sz="2400" dirty="0">
                <a:solidFill>
                  <a:schemeClr val="tx1"/>
                </a:solidFill>
              </a:rPr>
              <a:t>2014 में नोबेल शांति पुरस्कार </a:t>
            </a:r>
            <a:endParaRPr lang="en-US" sz="2400" dirty="0">
              <a:solidFill>
                <a:schemeClr val="tx1"/>
              </a:solidFill>
            </a:endParaRPr>
          </a:p>
          <a:p>
            <a:pPr algn="ctr"/>
            <a:r>
              <a:rPr lang="hi-IN" sz="2400" dirty="0">
                <a:solidFill>
                  <a:schemeClr val="tx1"/>
                </a:solidFill>
              </a:rPr>
              <a:t>बच्चों और युवाओं के दमन के खिलाफ और सभी बच्चों के शिक्षा के अधिकार हेतु उनके</a:t>
            </a:r>
            <a:r>
              <a:rPr lang="en-US" sz="2400" dirty="0">
                <a:solidFill>
                  <a:schemeClr val="tx1"/>
                </a:solidFill>
              </a:rPr>
              <a:t> </a:t>
            </a:r>
            <a:r>
              <a:rPr lang="hi-IN" sz="2400" dirty="0">
                <a:solidFill>
                  <a:schemeClr val="tx1"/>
                </a:solidFill>
              </a:rPr>
              <a:t>संघर्ष</a:t>
            </a:r>
            <a:r>
              <a:rPr lang="en-US" sz="2400" dirty="0">
                <a:solidFill>
                  <a:schemeClr val="tx1"/>
                </a:solidFill>
              </a:rPr>
              <a:t> </a:t>
            </a:r>
            <a:r>
              <a:rPr lang="hi-IN" sz="2400" dirty="0">
                <a:solidFill>
                  <a:schemeClr val="tx1"/>
                </a:solidFill>
              </a:rPr>
              <a:t>के</a:t>
            </a:r>
            <a:r>
              <a:rPr lang="en-US" sz="2400" dirty="0">
                <a:solidFill>
                  <a:schemeClr val="tx1"/>
                </a:solidFill>
              </a:rPr>
              <a:t> </a:t>
            </a:r>
            <a:r>
              <a:rPr lang="hi-IN" sz="2400" dirty="0">
                <a:solidFill>
                  <a:schemeClr val="tx1"/>
                </a:solidFill>
              </a:rPr>
              <a:t>लिए</a:t>
            </a:r>
            <a:endParaRPr lang="en-US" sz="2400" dirty="0">
              <a:solidFill>
                <a:schemeClr val="tx1"/>
              </a:solidFill>
            </a:endParaRPr>
          </a:p>
        </p:txBody>
      </p:sp>
      <p:pic>
        <p:nvPicPr>
          <p:cNvPr id="7" name="Picture 6" descr="C:\Users\Jagdish Chander\AppData\Local\Packages\5319275A.WhatsAppDesktop_cv1g1gvanyjgm\TempState\844A2A1B10989413257527D169EBDF80\WhatsApp Image 2024-01-28 at 12.10.39_d3a1b8c8.jpg"/>
          <p:cNvPicPr/>
          <p:nvPr/>
        </p:nvPicPr>
        <p:blipFill>
          <a:blip r:embed="rId4" cstate="print"/>
          <a:srcRect/>
          <a:stretch>
            <a:fillRect/>
          </a:stretch>
        </p:blipFill>
        <p:spPr bwMode="auto">
          <a:xfrm>
            <a:off x="4612485" y="1918612"/>
            <a:ext cx="3201477" cy="3102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1176"/>
            <a:ext cx="10058400" cy="1450757"/>
          </a:xfrm>
        </p:spPr>
        <p:txBody>
          <a:bodyPr/>
          <a:lstStyle/>
          <a:p>
            <a:pPr algn="ctr"/>
            <a:r>
              <a:rPr lang="hi-IN" dirty="0">
                <a:solidFill>
                  <a:schemeClr val="tx1"/>
                </a:solidFill>
              </a:rPr>
              <a:t>चित्र  पहचाने </a:t>
            </a:r>
            <a:endParaRPr lang="en-US" dirty="0">
              <a:solidFill>
                <a:schemeClr val="tx1"/>
              </a:solidFill>
            </a:endParaRPr>
          </a:p>
        </p:txBody>
      </p:sp>
      <p:sp>
        <p:nvSpPr>
          <p:cNvPr id="3" name="Rectangle 2">
            <a:extLst>
              <a:ext uri="{FF2B5EF4-FFF2-40B4-BE49-F238E27FC236}">
                <a16:creationId xmlns:a16="http://schemas.microsoft.com/office/drawing/2014/main" id="{90972C64-B42F-D5F1-90AA-2C738830DEE0}"/>
              </a:ext>
            </a:extLst>
          </p:cNvPr>
          <p:cNvSpPr/>
          <p:nvPr/>
        </p:nvSpPr>
        <p:spPr>
          <a:xfrm>
            <a:off x="5386858" y="160711"/>
            <a:ext cx="116891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42.</a:t>
            </a:r>
          </a:p>
        </p:txBody>
      </p:sp>
      <p:sp>
        <p:nvSpPr>
          <p:cNvPr id="5" name="Title 1">
            <a:extLst>
              <a:ext uri="{FF2B5EF4-FFF2-40B4-BE49-F238E27FC236}">
                <a16:creationId xmlns:a16="http://schemas.microsoft.com/office/drawing/2014/main" id="{2384DB72-312C-739F-44BF-F220E678CC92}"/>
              </a:ext>
            </a:extLst>
          </p:cNvPr>
          <p:cNvSpPr txBox="1">
            <a:spLocks/>
          </p:cNvSpPr>
          <p:nvPr/>
        </p:nvSpPr>
        <p:spPr>
          <a:xfrm>
            <a:off x="1075113" y="4693637"/>
            <a:ext cx="10058400" cy="15575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lnSpc>
                <a:spcPct val="150000"/>
              </a:lnSpc>
            </a:pPr>
            <a:r>
              <a:rPr lang="hi-IN" sz="3200" dirty="0">
                <a:solidFill>
                  <a:schemeClr val="tx1"/>
                </a:solidFill>
              </a:rPr>
              <a:t>राष्ट्रपिता महात्मा गाँधी</a:t>
            </a:r>
            <a:endParaRPr lang="en-US" sz="3200" dirty="0">
              <a:solidFill>
                <a:schemeClr val="tx1"/>
              </a:solidFill>
            </a:endParaRPr>
          </a:p>
        </p:txBody>
      </p:sp>
      <p:pic>
        <p:nvPicPr>
          <p:cNvPr id="2050" name="Picture 2" descr="C:\Users\Jagdish Chander\Desktop\aad9984879ef6b23e3374e49f1a57ff9.jpg"/>
          <p:cNvPicPr>
            <a:picLocks noChangeAspect="1" noChangeArrowheads="1"/>
          </p:cNvPicPr>
          <p:nvPr/>
        </p:nvPicPr>
        <p:blipFill>
          <a:blip r:embed="rId4"/>
          <a:srcRect/>
          <a:stretch>
            <a:fillRect/>
          </a:stretch>
        </p:blipFill>
        <p:spPr bwMode="auto">
          <a:xfrm>
            <a:off x="3569854" y="1943793"/>
            <a:ext cx="4593244" cy="34449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424853"/>
            <a:ext cx="10058400" cy="1450757"/>
          </a:xfrm>
        </p:spPr>
        <p:txBody>
          <a:bodyPr>
            <a:noAutofit/>
          </a:bodyPr>
          <a:lstStyle/>
          <a:p>
            <a:pPr algn="ctr">
              <a:lnSpc>
                <a:spcPct val="150000"/>
              </a:lnSpc>
            </a:pPr>
            <a:r>
              <a:rPr lang="hi-IN" sz="3600" b="1" dirty="0">
                <a:solidFill>
                  <a:schemeClr val="tx1"/>
                </a:solidFill>
              </a:rPr>
              <a:t>मूल संविधान में अनुच्छेदों की संख्या कितनी है ?</a:t>
            </a:r>
            <a:endParaRPr lang="en-IN" sz="36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000" dirty="0">
                <a:solidFill>
                  <a:schemeClr val="tx1"/>
                </a:solidFill>
              </a:rPr>
              <a:t>395</a:t>
            </a:r>
            <a:endParaRPr lang="en-US" sz="40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714325" y="850668"/>
            <a:ext cx="7633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4</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761924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424853"/>
            <a:ext cx="10058400" cy="1450757"/>
          </a:xfrm>
        </p:spPr>
        <p:txBody>
          <a:bodyPr>
            <a:noAutofit/>
          </a:bodyPr>
          <a:lstStyle/>
          <a:p>
            <a:pPr algn="ctr">
              <a:lnSpc>
                <a:spcPct val="150000"/>
              </a:lnSpc>
            </a:pPr>
            <a:r>
              <a:rPr lang="hi-IN" sz="3600" b="1" dirty="0">
                <a:solidFill>
                  <a:schemeClr val="tx1"/>
                </a:solidFill>
              </a:rPr>
              <a:t>भारतीय संविधान को कब पारित किया गया ?</a:t>
            </a:r>
            <a:endParaRPr lang="en-IN" sz="36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295171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000" dirty="0">
                <a:solidFill>
                  <a:schemeClr val="tx1"/>
                </a:solidFill>
              </a:rPr>
              <a:t>26 नवम्बर 1949 को</a:t>
            </a:r>
            <a:endParaRPr lang="en-IN" sz="40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714325" y="850668"/>
            <a:ext cx="7633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5</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226601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1693795"/>
            <a:ext cx="10058400" cy="1450757"/>
          </a:xfrm>
        </p:spPr>
        <p:txBody>
          <a:bodyPr>
            <a:noAutofit/>
          </a:bodyPr>
          <a:lstStyle/>
          <a:p>
            <a:pPr algn="ctr">
              <a:lnSpc>
                <a:spcPct val="150000"/>
              </a:lnSpc>
            </a:pPr>
            <a:r>
              <a:rPr lang="hi-IN" sz="3600" b="1" dirty="0">
                <a:solidFill>
                  <a:schemeClr val="tx1"/>
                </a:solidFill>
              </a:rPr>
              <a:t>संविधान सभा ने राष्ट्रीय ध्वज को कब अपनाया ?</a:t>
            </a:r>
            <a:endParaRPr lang="en-IN" sz="36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139970"/>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3600" dirty="0">
                <a:solidFill>
                  <a:schemeClr val="tx1"/>
                </a:solidFill>
              </a:rPr>
              <a:t>22 जुलाई 1947</a:t>
            </a:r>
            <a:endParaRPr lang="en-IN" sz="36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714325" y="850668"/>
            <a:ext cx="7633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6</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911944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414591"/>
            <a:ext cx="10058400" cy="1450757"/>
          </a:xfrm>
        </p:spPr>
        <p:txBody>
          <a:bodyPr>
            <a:noAutofit/>
          </a:bodyPr>
          <a:lstStyle/>
          <a:p>
            <a:pPr algn="ctr">
              <a:lnSpc>
                <a:spcPct val="100000"/>
              </a:lnSpc>
            </a:pPr>
            <a:r>
              <a:rPr lang="hi-IN" sz="4000" b="1" dirty="0">
                <a:solidFill>
                  <a:schemeClr val="tx1"/>
                </a:solidFill>
              </a:rPr>
              <a:t>महिलाओं के लिए “प्रधानमंत्री उज्ज्वला योजना” की शुरुआत 1 मई 2016 को कहाँ से की गयी ?</a:t>
            </a:r>
            <a:endParaRPr lang="en-IN" sz="40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139970"/>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000" dirty="0">
                <a:solidFill>
                  <a:schemeClr val="tx1"/>
                </a:solidFill>
              </a:rPr>
              <a:t>उत्तर प्रदेश के बलिया से</a:t>
            </a:r>
            <a:endParaRPr lang="en-IN" sz="40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752381" y="850668"/>
            <a:ext cx="68723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7</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423808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E9-09D3-61E7-B3A5-C7AC8F527DA0}"/>
              </a:ext>
            </a:extLst>
          </p:cNvPr>
          <p:cNvSpPr>
            <a:spLocks noGrp="1"/>
          </p:cNvSpPr>
          <p:nvPr>
            <p:ph type="title"/>
          </p:nvPr>
        </p:nvSpPr>
        <p:spPr>
          <a:xfrm>
            <a:off x="1066800" y="2393534"/>
            <a:ext cx="10058400" cy="1450757"/>
          </a:xfrm>
        </p:spPr>
        <p:txBody>
          <a:bodyPr>
            <a:noAutofit/>
          </a:bodyPr>
          <a:lstStyle/>
          <a:p>
            <a:pPr algn="ctr">
              <a:lnSpc>
                <a:spcPct val="150000"/>
              </a:lnSpc>
            </a:pPr>
            <a:r>
              <a:rPr lang="hi-IN" sz="4400" b="1" dirty="0">
                <a:solidFill>
                  <a:schemeClr val="tx1"/>
                </a:solidFill>
              </a:rPr>
              <a:t>हरियाणा वृद्धजन पेंशन योजना की शुरुआत कब की गयी ?</a:t>
            </a:r>
            <a:endParaRPr lang="en-IN" sz="4400" b="1" dirty="0">
              <a:solidFill>
                <a:schemeClr val="tx1"/>
              </a:solidFill>
            </a:endParaRPr>
          </a:p>
        </p:txBody>
      </p:sp>
      <p:sp>
        <p:nvSpPr>
          <p:cNvPr id="4" name="Title 1">
            <a:extLst>
              <a:ext uri="{FF2B5EF4-FFF2-40B4-BE49-F238E27FC236}">
                <a16:creationId xmlns:a16="http://schemas.microsoft.com/office/drawing/2014/main" id="{2384DB72-312C-739F-44BF-F220E678CC92}"/>
              </a:ext>
            </a:extLst>
          </p:cNvPr>
          <p:cNvSpPr txBox="1">
            <a:spLocks/>
          </p:cNvSpPr>
          <p:nvPr/>
        </p:nvSpPr>
        <p:spPr>
          <a:xfrm>
            <a:off x="1066800" y="3462700"/>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hi-IN" sz="4400" dirty="0">
                <a:solidFill>
                  <a:schemeClr val="tx1"/>
                </a:solidFill>
              </a:rPr>
              <a:t>1 नवम्बर 1991 में</a:t>
            </a:r>
            <a:endParaRPr lang="en-IN" sz="4400" dirty="0">
              <a:solidFill>
                <a:schemeClr val="tx1"/>
              </a:solidFill>
            </a:endParaRPr>
          </a:p>
        </p:txBody>
      </p:sp>
      <p:sp>
        <p:nvSpPr>
          <p:cNvPr id="5" name="Rectangle 4">
            <a:extLst>
              <a:ext uri="{FF2B5EF4-FFF2-40B4-BE49-F238E27FC236}">
                <a16:creationId xmlns:a16="http://schemas.microsoft.com/office/drawing/2014/main" id="{90972C64-B42F-D5F1-90AA-2C738830DEE0}"/>
              </a:ext>
            </a:extLst>
          </p:cNvPr>
          <p:cNvSpPr/>
          <p:nvPr/>
        </p:nvSpPr>
        <p:spPr>
          <a:xfrm>
            <a:off x="5714325" y="850668"/>
            <a:ext cx="7633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8</a:t>
            </a: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69251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D2957789-34B8-480C-AF9B-3EB54B9E5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{16EF342F-658D-4603-AE1B-A08B653A7B3D}tf22712842_win32</Template>
  <TotalTime>96</TotalTime>
  <Words>916</Words>
  <Application>Microsoft Office PowerPoint</Application>
  <PresentationFormat>Widescreen</PresentationFormat>
  <Paragraphs>133</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Bookman Old Style</vt:lpstr>
      <vt:lpstr>Calibri</vt:lpstr>
      <vt:lpstr>Cambria</vt:lpstr>
      <vt:lpstr>Franklin Gothic Book</vt:lpstr>
      <vt:lpstr>Custom</vt:lpstr>
      <vt:lpstr>Legal Literacy Quiz</vt:lpstr>
      <vt:lpstr>भारत की सबसे पहली महिला शिक्षक किसे कहा जाता है ? जिन्होंने हमेशा ही लड़कियों की शिक्षा पर ज़ोर दिया और उनके हक के लिए आवाज उठाई।</vt:lpstr>
      <vt:lpstr>एक बच्चे को जीवित पैदा होने से रोकने के इरादे से किया गया कार्य, या जन्म के बाद उसकी मृत्यु मकसद से किया गया कार्य अपराध होता है, ऐसा करने वाले को दस साल की सजा या जुर्माना दोनों हो सकते हैं  यह अपराध आई. पी. सी. किस धारा  के तहत आता है</vt:lpstr>
      <vt:lpstr>संविधान सभा ने राष्ट्र गान को कब अपनाया ?</vt:lpstr>
      <vt:lpstr>मूल संविधान में अनुच्छेदों की संख्या कितनी है ?</vt:lpstr>
      <vt:lpstr>भारतीय संविधान को कब पारित किया गया ?</vt:lpstr>
      <vt:lpstr>संविधान सभा ने राष्ट्रीय ध्वज को कब अपनाया ?</vt:lpstr>
      <vt:lpstr>महिलाओं के लिए “प्रधानमंत्री उज्ज्वला योजना” की शुरुआत 1 मई 2016 को कहाँ से की गयी ?</vt:lpstr>
      <vt:lpstr>हरियाणा वृद्धजन पेंशन योजना की शुरुआत कब की गयी ?</vt:lpstr>
      <vt:lpstr>चौधरी देवीलाल विश्वविद्यालय कहाँ है ?</vt:lpstr>
      <vt:lpstr>हरियाणा का प्रथम विश्वविद्यालय कहाँ है ?</vt:lpstr>
      <vt:lpstr>हरियाणा के प्रथम विश्वविद्यालय का उद्घाटन किसने किया ?</vt:lpstr>
      <vt:lpstr>मानवाधिकार दिवस कब मनाया जाता है ?</vt:lpstr>
      <vt:lpstr>भारत में मानवाधिकार आयोग का गठन कब किया गया ?</vt:lpstr>
      <vt:lpstr>भारतीय संविधान में मूल कर्त्तव्य किस संसोधन के तहत् जोड़े गए ?</vt:lpstr>
      <vt:lpstr>संविधान के किस अनुच्छेद में मूल कर्तव्यों का वर्णन है ?</vt:lpstr>
      <vt:lpstr>स्वर्ण सिंह समिति ने 8 मूल कर्तव्यों की स्तुति की थी परन्तु 42वें संवैधानिक संशोधन द्वारा कितने मूल कर्तव्यों को जोड़ा गया ?</vt:lpstr>
      <vt:lpstr>मौलिक कर्तव्यों के क्रियान्वयन हेतु भारत सरकार ने कौन-सी समिति का गठन किया?</vt:lpstr>
      <vt:lpstr>भारतीय संविधान में मूल कर्त्तव्य किस देश से लिए गए हैं ?</vt:lpstr>
      <vt:lpstr>प्राकृतिक पर्यावरण का संरक्षण और सुधार करना भारत के प्रत्येक नागरिक का कर्तव्य होगा, यह संविधान के किस अनुच्छेद से सम्बंधित है ?</vt:lpstr>
      <vt:lpstr>भारत में कानूनी सेवाएँ उपलब्ध कराने, कानूनी सहायता कार्यक्रम लागू करने और उनका मूल्यांकन एवं निगरानी करने वाली संस्था NLSA की फुलफॉर्म बताइए|</vt:lpstr>
      <vt:lpstr>भारतीय दंड संहिता की  317 के तहत 12 वर्ष से कम आयु के शिशु को उसके माता,पिता या संरक्षक द्वारा पूर्णतः परित्याग करने के आशय से छोड़ देने पर कितने वर्ष की सजा दी जा सकती है ?</vt:lpstr>
      <vt:lpstr>भारत में बाल विवाह निषेध अधिनियम 2006 कब लागू हुआ ?</vt:lpstr>
      <vt:lpstr>UNICEF कितने वर्ष से पहले विवाह को बाल विवाह के रूप में परिभाषित करता है ?</vt:lpstr>
      <vt:lpstr>नाबालिग द्वारा किये गए अपराध की सजा किस एक्ट के तहत तय की जाती है ?</vt:lpstr>
      <vt:lpstr>जुवेनाइल जस्टिस एक्ट  (Juvenile Justice Act  के अंतर्गत्) कितने वर्ष तक के लड़कों को बाल अपराधी माना जाता है ?</vt:lpstr>
      <vt:lpstr>ड्रग डी एडिक्सन दिवस (नशा मुक्ति दिवस) किस तारीख को मनाया जाता है ?</vt:lpstr>
      <vt:lpstr>किसी भी व्यक्ति को मादक पदार्थ या साइकोट्रॉपिक पदार्थ के उत्पादन,बिक्री,क्रय,परिवहन,भंडारण और उपभोग को प्रतिबंधित करने वाले एक्ट को किस नाम से जाना जाता है ?</vt:lpstr>
      <vt:lpstr>पर्यावरण दिवस कब मनाया जाता है ?</vt:lpstr>
      <vt:lpstr>Right to education act.-2009 पूरे देश में कब से लागू है ?</vt:lpstr>
      <vt:lpstr>( RTE ) शिक्षा का अधिकार अधिनियम जम्मू-कश्मीर राज्य में कब लागू हुआ ?</vt:lpstr>
      <vt:lpstr>बिना लाइसेंस के गाडी चलाने पर 5000 रुपये जुर्माने की सजा किस धारा के अंतर्गत आता है ?</vt:lpstr>
      <vt:lpstr>भारत की संसद द्वारा पारित कानून सूचना का अधिकार अधिनियम कब लागू हुआ ?</vt:lpstr>
      <vt:lpstr>नॉवेल कोरोना वायरस के पहले मामले की पहचान कहां हुई थी ? </vt:lpstr>
      <vt:lpstr>WHO द्वारा कोरोना वायरस को क्या नाम दिया गया है ?</vt:lpstr>
      <vt:lpstr>हरियाणा राज्य की स्थापना दिवस 1 नवम्बर 1966 को सप्ताह का कौन-सा दिन था यानि क्या वार था ?</vt:lpstr>
      <vt:lpstr>Logo पहचाने </vt:lpstr>
      <vt:lpstr>Logo पहचाने </vt:lpstr>
      <vt:lpstr>भवन  पहचाने </vt:lpstr>
      <vt:lpstr>सुप्रीम कोर्ट के धर्म चक्र लोगो पर संस्कृत भाषा में उत्कीर्ण वाक्य क्या है ?</vt:lpstr>
      <vt:lpstr>चित्र  पहचाने </vt:lpstr>
      <vt:lpstr>चित्र  पहचाने </vt:lpstr>
      <vt:lpstr>चित्र  पहचाने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Literacy Quiz</dc:title>
  <dc:creator>Jagdish Chander Moond</dc:creator>
  <cp:lastModifiedBy>Jagdish Chander Moond</cp:lastModifiedBy>
  <cp:revision>4</cp:revision>
  <dcterms:created xsi:type="dcterms:W3CDTF">2024-01-31T11:34:29Z</dcterms:created>
  <dcterms:modified xsi:type="dcterms:W3CDTF">2024-02-01T03:35:10Z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